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95" r:id="rId2"/>
  </p:sldMasterIdLst>
  <p:notesMasterIdLst>
    <p:notesMasterId r:id="rId16"/>
  </p:notesMasterIdLst>
  <p:sldIdLst>
    <p:sldId id="391" r:id="rId3"/>
    <p:sldId id="385" r:id="rId4"/>
    <p:sldId id="374" r:id="rId5"/>
    <p:sldId id="386" r:id="rId6"/>
    <p:sldId id="373" r:id="rId7"/>
    <p:sldId id="387" r:id="rId8"/>
    <p:sldId id="388" r:id="rId9"/>
    <p:sldId id="390" r:id="rId10"/>
    <p:sldId id="389" r:id="rId11"/>
    <p:sldId id="375" r:id="rId12"/>
    <p:sldId id="357" r:id="rId13"/>
    <p:sldId id="392" r:id="rId14"/>
    <p:sldId id="393" r:id="rId1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37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48"/>
    <a:srgbClr val="0000FF"/>
    <a:srgbClr val="FF5E55"/>
    <a:srgbClr val="00B762"/>
    <a:srgbClr val="D8D8D8"/>
    <a:srgbClr val="FAEF9B"/>
    <a:srgbClr val="8BB408"/>
    <a:srgbClr val="AFADAE"/>
    <a:srgbClr val="385723"/>
    <a:srgbClr val="5B8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10" y="-82"/>
      </p:cViewPr>
      <p:guideLst>
        <p:guide orient="horz" pos="2183"/>
        <p:guide orient="horz" pos="1637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/>
                <a:cs typeface="等线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/>
                <a:cs typeface="等线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/>
                <a:cs typeface="等线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/>
                <a:cs typeface="等线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339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63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39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36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91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22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35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65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6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58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15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2668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71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9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2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64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98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86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041581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39415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76767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7772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3581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87406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025010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83265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60365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9932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85933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E014346E-DEDF-498A-AF7D-A9D39D4BEE6B}" type="datetimeFigureOut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FE4AC913-6F29-404C-9ADF-29251873EBE9}" type="slidenum">
              <a:rPr lang="zh-CN" altLang="en-US" sz="1400" smtClean="0">
                <a:solidFill>
                  <a:prstClr val="black"/>
                </a:solidFill>
                <a:latin typeface="Calibri"/>
                <a:ea typeface="宋体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025412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30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445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33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6799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7568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54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5972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151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61618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2382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292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417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719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00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7108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67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33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00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40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43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9959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记录天气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48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29934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19" r:id="rId24"/>
    <p:sldLayoutId id="2147483720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1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12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8.png"/><Relationship Id="rId5" Type="http://schemas.openxmlformats.org/officeDocument/2006/relationships/image" Target="../media/image11.png"/><Relationship Id="rId10" Type="http://schemas.openxmlformats.org/officeDocument/2006/relationships/slide" Target="slide2.xml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12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slide" Target="slide2.xml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单圆角矩形 9">
            <a:hlinkClick r:id="rId2" action="ppaction://hlinksldjump"/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4669837" y="3886050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2278581" y="3886050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4674700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29799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8319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记录天气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320317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4735265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活动探究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8" name="圆角矩形 17">
            <a:hlinkClick r:id="rId2" action="ppaction://hlinksldjump"/>
          </p:cNvPr>
          <p:cNvSpPr/>
          <p:nvPr/>
        </p:nvSpPr>
        <p:spPr>
          <a:xfrm>
            <a:off x="4721962" y="381552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课外活动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生活中的负数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2259751" y="3782760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+mj-ea"/>
                <a:ea typeface="+mj-ea"/>
              </a:rPr>
              <a:t>扩展延伸</a:t>
            </a:r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491880" y="133871"/>
            <a:ext cx="21989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36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:a16="http://schemas.microsoft.com/office/drawing/2014/main" xmlns="" id="{D4444B1C-A662-43B6-B352-8F8FED2CE84B}"/>
              </a:ext>
            </a:extLst>
          </p:cNvPr>
          <p:cNvSpPr/>
          <p:nvPr/>
        </p:nvSpPr>
        <p:spPr>
          <a:xfrm>
            <a:off x="3398520" y="417302"/>
            <a:ext cx="2499863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问题讨论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8D424CA2-F114-4F2D-B5EA-B19EBF169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708" y="1061656"/>
            <a:ext cx="7866515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某天天气的冷热和这天的温差有关系吗？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37BEA773-18CF-40FB-8EAC-5DCEF5996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1629" y="2398138"/>
            <a:ext cx="1127475" cy="14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xmlns="" id="{9D1B4E01-E29E-4F31-8077-3CC41E47D4F2}"/>
              </a:ext>
            </a:extLst>
          </p:cNvPr>
          <p:cNvSpPr/>
          <p:nvPr/>
        </p:nvSpPr>
        <p:spPr>
          <a:xfrm>
            <a:off x="2063099" y="2286243"/>
            <a:ext cx="6160238" cy="1244425"/>
          </a:xfrm>
          <a:prstGeom prst="wedgeRoundRectCallout">
            <a:avLst>
              <a:gd name="adj1" fmla="val -58890"/>
              <a:gd name="adj2" fmla="val 1164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没有直接关系。温差指的是一天中最高温度和最低温度的差。温差大，穿衣要讲究，热了要脱，冷了要穿，谨防感冒。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939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246451" y="578385"/>
            <a:ext cx="3087397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天气预报的三种方法：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318C8F2-CCB9-42EF-BFAE-BAADAD83B260}"/>
              </a:ext>
            </a:extLst>
          </p:cNvPr>
          <p:cNvSpPr/>
          <p:nvPr/>
        </p:nvSpPr>
        <p:spPr>
          <a:xfrm>
            <a:off x="493186" y="945235"/>
            <a:ext cx="82397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目前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气象台使用的天气预报方法，大体分为三类，即天气图法、数值预报法和数理预报法等。天气图法和数值预报法主要用于短期预报，数理统计预报法主要用于长期预报。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30DC27B-9A01-4699-919E-C7B8BCB7EA76}"/>
              </a:ext>
            </a:extLst>
          </p:cNvPr>
          <p:cNvSpPr/>
          <p:nvPr/>
        </p:nvSpPr>
        <p:spPr>
          <a:xfrm>
            <a:off x="915013" y="2123846"/>
            <a:ext cx="7119590" cy="400110"/>
          </a:xfrm>
          <a:prstGeom prst="rect">
            <a:avLst/>
          </a:prstGeom>
          <a:solidFill>
            <a:srgbClr val="DF0048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天气图</a:t>
            </a:r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是以天气图为基本工具的预报方法。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A24553F-B6C7-4809-A983-06129A053720}"/>
              </a:ext>
            </a:extLst>
          </p:cNvPr>
          <p:cNvSpPr/>
          <p:nvPr/>
        </p:nvSpPr>
        <p:spPr>
          <a:xfrm>
            <a:off x="927673" y="2610009"/>
            <a:ext cx="7119591" cy="70788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数值</a:t>
            </a:r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预报法</a:t>
            </a: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是以大气运动的动力学和热力学为基础，应用计算机进行数值计算的一种预报方法。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384B6C7-2B3A-4C4F-949A-6D3940320C83}"/>
              </a:ext>
            </a:extLst>
          </p:cNvPr>
          <p:cNvSpPr/>
          <p:nvPr/>
        </p:nvSpPr>
        <p:spPr>
          <a:xfrm>
            <a:off x="915013" y="3404928"/>
            <a:ext cx="7132251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数理统计</a:t>
            </a:r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预报</a:t>
            </a: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简称统计预报，是通过对历史资料进行统计分析，找出预报量与已知量间的关系，进而归纳出预报模式而作出定量或定性预报方法。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扩展延伸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525860" y="1702897"/>
            <a:ext cx="4158724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收集我国北方和南方的一座城市一周天气预报，并求出温差。</a:t>
            </a:r>
            <a:endParaRPr lang="zh-CN" altLang="en-US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课外活动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52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324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xmlns="" id="{FDDBF14D-6418-4E7A-A624-7C54D59D7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2301" y="3361980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A88EE6E-16BB-4F7B-8C57-41A1E3950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863" y="1130895"/>
            <a:ext cx="6610350" cy="2524125"/>
          </a:xfrm>
          <a:prstGeom prst="rect">
            <a:avLst/>
          </a:prstGeom>
        </p:spPr>
      </p:pic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0E960B95-9517-4E69-82E3-7E3F3579E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765" y="552284"/>
            <a:ext cx="5630911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这是某地一周的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天气预报。</a:t>
            </a:r>
            <a:endParaRPr lang="zh-CN" altLang="en-US" sz="32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对话气泡: 圆角矩形 10">
            <a:extLst>
              <a:ext uri="{FF2B5EF4-FFF2-40B4-BE49-F238E27FC236}">
                <a16:creationId xmlns:a16="http://schemas.microsoft.com/office/drawing/2014/main" xmlns="" id="{AB83BD7C-1455-4D2F-834B-A74D061D369E}"/>
              </a:ext>
            </a:extLst>
          </p:cNvPr>
          <p:cNvSpPr/>
          <p:nvPr/>
        </p:nvSpPr>
        <p:spPr>
          <a:xfrm>
            <a:off x="1753529" y="3838200"/>
            <a:ext cx="4941195" cy="691954"/>
          </a:xfrm>
          <a:prstGeom prst="wedgeRoundRectCallout">
            <a:avLst>
              <a:gd name="adj1" fmla="val -61291"/>
              <a:gd name="adj2" fmla="val -4475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从中可以看到天气情况、最高和最低温度，还有风力大小。</a:t>
            </a:r>
            <a:endParaRPr lang="zh-CN" altLang="en-US" sz="2400" b="1" dirty="0"/>
          </a:p>
        </p:txBody>
      </p:sp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96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0E960B95-9517-4E69-82E3-7E3F3579E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409" y="933294"/>
            <a:ext cx="790616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用自己的方式记录当地</a:t>
            </a:r>
            <a:r>
              <a:rPr lang="en-US" altLang="zh-CN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天的天气情况。</a:t>
            </a:r>
          </a:p>
        </p:txBody>
      </p:sp>
      <p:sp>
        <p:nvSpPr>
          <p:cNvPr id="11" name="对话气泡: 圆角矩形 10">
            <a:extLst>
              <a:ext uri="{FF2B5EF4-FFF2-40B4-BE49-F238E27FC236}">
                <a16:creationId xmlns:a16="http://schemas.microsoft.com/office/drawing/2014/main" xmlns="" id="{F787FE0C-0CA7-491B-86EA-53DB31B99722}"/>
              </a:ext>
            </a:extLst>
          </p:cNvPr>
          <p:cNvSpPr/>
          <p:nvPr/>
        </p:nvSpPr>
        <p:spPr>
          <a:xfrm>
            <a:off x="3499003" y="376667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活动一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65D297AF-BFD0-435D-9934-9B386AA97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971" y="2235202"/>
            <a:ext cx="1100433" cy="14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A5D25552-CED7-4E1C-BD3D-0E70F8AFCDB2}"/>
              </a:ext>
            </a:extLst>
          </p:cNvPr>
          <p:cNvSpPr/>
          <p:nvPr/>
        </p:nvSpPr>
        <p:spPr>
          <a:xfrm>
            <a:off x="1535165" y="2085747"/>
            <a:ext cx="2993292" cy="461665"/>
          </a:xfrm>
          <a:prstGeom prst="wedgeRoundRectCallout">
            <a:avLst>
              <a:gd name="adj1" fmla="val -50943"/>
              <a:gd name="adj2" fmla="val 9185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可以每天看电视。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06A80C0B-F125-4823-8F49-64FF972E1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234" y="1546086"/>
            <a:ext cx="563091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获取天气情况的途径。</a:t>
            </a: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xmlns="" id="{72C89021-CFD1-4359-B321-B9BE4774E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502" y="1882973"/>
            <a:ext cx="830689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对话气泡: 圆角矩形 20">
            <a:extLst>
              <a:ext uri="{FF2B5EF4-FFF2-40B4-BE49-F238E27FC236}">
                <a16:creationId xmlns:a16="http://schemas.microsoft.com/office/drawing/2014/main" xmlns="" id="{429F4777-2035-4605-A65E-D24F1D8D5BE0}"/>
              </a:ext>
            </a:extLst>
          </p:cNvPr>
          <p:cNvSpPr/>
          <p:nvPr/>
        </p:nvSpPr>
        <p:spPr>
          <a:xfrm>
            <a:off x="4755607" y="2236799"/>
            <a:ext cx="2700000" cy="468000"/>
          </a:xfrm>
          <a:prstGeom prst="wedgeRoundRectCallout">
            <a:avLst>
              <a:gd name="adj1" fmla="val 59442"/>
              <a:gd name="adj2" fmla="val -773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我可以上网查询。</a:t>
            </a:r>
            <a:endParaRPr lang="zh-CN" altLang="en-US" sz="2400" b="1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86B7CC6-F5D6-4B3E-ABAA-905CE6464AFC}"/>
              </a:ext>
            </a:extLst>
          </p:cNvPr>
          <p:cNvGrpSpPr/>
          <p:nvPr/>
        </p:nvGrpSpPr>
        <p:grpSpPr>
          <a:xfrm>
            <a:off x="1877002" y="3093848"/>
            <a:ext cx="1182584" cy="1097622"/>
            <a:chOff x="3389416" y="2904309"/>
            <a:chExt cx="1182584" cy="109762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7F1F7549-4AB7-4E51-9D5D-6A45CC4B6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9416" y="2904309"/>
              <a:ext cx="876923" cy="742949"/>
            </a:xfrm>
            <a:prstGeom prst="rect">
              <a:avLst/>
            </a:prstGeom>
          </p:spPr>
        </p:pic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xmlns="" id="{A9D112A4-1EF9-4739-8E6C-BCEA1CCC4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795" y="3624905"/>
              <a:ext cx="1163205" cy="37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看电视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8F89A44-618F-4A1E-859F-88E840BE269D}"/>
              </a:ext>
            </a:extLst>
          </p:cNvPr>
          <p:cNvGrpSpPr/>
          <p:nvPr/>
        </p:nvGrpSpPr>
        <p:grpSpPr>
          <a:xfrm>
            <a:off x="2957187" y="3175157"/>
            <a:ext cx="1163205" cy="990965"/>
            <a:chOff x="4495096" y="3030441"/>
            <a:chExt cx="1163205" cy="990965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6DC389D-28D7-42A8-A0A3-8B49C48B1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57817" y="3030441"/>
              <a:ext cx="819150" cy="628650"/>
            </a:xfrm>
            <a:prstGeom prst="rect">
              <a:avLst/>
            </a:prstGeom>
          </p:spPr>
        </p:pic>
        <p:sp>
          <p:nvSpPr>
            <p:cNvPr id="23" name="TextBox 15">
              <a:extLst>
                <a:ext uri="{FF2B5EF4-FFF2-40B4-BE49-F238E27FC236}">
                  <a16:creationId xmlns:a16="http://schemas.microsoft.com/office/drawing/2014/main" xmlns="" id="{92CCB167-06CC-4473-8AFB-4E38ECF97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096" y="3644380"/>
              <a:ext cx="1163205" cy="37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读报纸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9291E1AD-FC95-4B25-96A7-95AA6737BC29}"/>
              </a:ext>
            </a:extLst>
          </p:cNvPr>
          <p:cNvGrpSpPr/>
          <p:nvPr/>
        </p:nvGrpSpPr>
        <p:grpSpPr>
          <a:xfrm>
            <a:off x="4036111" y="3129987"/>
            <a:ext cx="1163205" cy="1061483"/>
            <a:chOff x="5608764" y="2950645"/>
            <a:chExt cx="1163205" cy="106148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44921C93-B004-42CD-B34D-1255F29AE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82515" y="2950645"/>
              <a:ext cx="962025" cy="695325"/>
            </a:xfrm>
            <a:prstGeom prst="rect">
              <a:avLst/>
            </a:prstGeom>
          </p:spPr>
        </p:pic>
        <p:sp>
          <p:nvSpPr>
            <p:cNvPr id="24" name="TextBox 15">
              <a:extLst>
                <a:ext uri="{FF2B5EF4-FFF2-40B4-BE49-F238E27FC236}">
                  <a16:creationId xmlns:a16="http://schemas.microsoft.com/office/drawing/2014/main" xmlns="" id="{10302B13-C543-4AB2-82CC-E05DE6AD76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8764" y="3635102"/>
              <a:ext cx="1163205" cy="37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上网查询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8083439-BFD3-45D8-8AFA-AE902DF9D60D}"/>
              </a:ext>
            </a:extLst>
          </p:cNvPr>
          <p:cNvGrpSpPr/>
          <p:nvPr/>
        </p:nvGrpSpPr>
        <p:grpSpPr>
          <a:xfrm>
            <a:off x="5307723" y="3126506"/>
            <a:ext cx="1163205" cy="1043699"/>
            <a:chOff x="6722432" y="2958232"/>
            <a:chExt cx="1163205" cy="104369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2CB40D2-86B7-4E74-939D-5E7FECC0C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34591" y="2958232"/>
              <a:ext cx="752475" cy="742950"/>
            </a:xfrm>
            <a:prstGeom prst="rect">
              <a:avLst/>
            </a:prstGeom>
          </p:spPr>
        </p:pic>
        <p:sp>
          <p:nvSpPr>
            <p:cNvPr id="25" name="TextBox 15">
              <a:extLst>
                <a:ext uri="{FF2B5EF4-FFF2-40B4-BE49-F238E27FC236}">
                  <a16:creationId xmlns:a16="http://schemas.microsoft.com/office/drawing/2014/main" xmlns="" id="{B8A332E7-9657-4295-B18C-F4C781080A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2432" y="3624905"/>
              <a:ext cx="1163205" cy="37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114</a:t>
              </a:r>
              <a:r>
                <a:rPr lang="zh-CN" altLang="en-US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查询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09ADF8D-0166-4D07-9BD5-515814D9363A}"/>
              </a:ext>
            </a:extLst>
          </p:cNvPr>
          <p:cNvGrpSpPr/>
          <p:nvPr/>
        </p:nvGrpSpPr>
        <p:grpSpPr>
          <a:xfrm>
            <a:off x="6435274" y="2883510"/>
            <a:ext cx="1163205" cy="1282612"/>
            <a:chOff x="7759196" y="3028769"/>
            <a:chExt cx="1163205" cy="128261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2C30E909-944C-4B40-B5A3-D43CE4EB6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11147" y="3028769"/>
              <a:ext cx="677103" cy="1195735"/>
            </a:xfrm>
            <a:prstGeom prst="rect">
              <a:avLst/>
            </a:prstGeom>
          </p:spPr>
        </p:pic>
        <p:sp>
          <p:nvSpPr>
            <p:cNvPr id="26" name="TextBox 15">
              <a:extLst>
                <a:ext uri="{FF2B5EF4-FFF2-40B4-BE49-F238E27FC236}">
                  <a16:creationId xmlns:a16="http://schemas.microsoft.com/office/drawing/2014/main" xmlns="" id="{2E90BF87-A739-466A-B58A-429CD43362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59196" y="3934355"/>
              <a:ext cx="1163205" cy="37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手机上网</a:t>
              </a: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活动探究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1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715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0E960B95-9517-4E69-82E3-7E3F3579E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295" y="987724"/>
            <a:ext cx="7188908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用自己的方式记录当地</a:t>
            </a:r>
            <a:r>
              <a:rPr lang="en-US" altLang="zh-CN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天的天气情况。</a:t>
            </a:r>
          </a:p>
        </p:txBody>
      </p:sp>
      <p:sp>
        <p:nvSpPr>
          <p:cNvPr id="11" name="对话气泡: 圆角矩形 10">
            <a:extLst>
              <a:ext uri="{FF2B5EF4-FFF2-40B4-BE49-F238E27FC236}">
                <a16:creationId xmlns:a16="http://schemas.microsoft.com/office/drawing/2014/main" xmlns="" id="{F787FE0C-0CA7-491B-86EA-53DB31B99722}"/>
              </a:ext>
            </a:extLst>
          </p:cNvPr>
          <p:cNvSpPr/>
          <p:nvPr/>
        </p:nvSpPr>
        <p:spPr>
          <a:xfrm>
            <a:off x="3499003" y="398439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活动一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65D297AF-BFD0-435D-9934-9B386AA97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3910" y="2463808"/>
            <a:ext cx="1133090" cy="14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A5D25552-CED7-4E1C-BD3D-0E70F8AFCDB2}"/>
              </a:ext>
            </a:extLst>
          </p:cNvPr>
          <p:cNvSpPr/>
          <p:nvPr/>
        </p:nvSpPr>
        <p:spPr>
          <a:xfrm>
            <a:off x="1240639" y="2216379"/>
            <a:ext cx="3385793" cy="720000"/>
          </a:xfrm>
          <a:prstGeom prst="wedgeRoundRectCallout">
            <a:avLst>
              <a:gd name="adj1" fmla="val -50953"/>
              <a:gd name="adj2" fmla="val 7560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要记录每天的天气情况和最高、最低气温。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06A80C0B-F125-4823-8F49-64FF972E1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348" y="1567858"/>
            <a:ext cx="563091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用自己的方式记录天气。</a:t>
            </a: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xmlns="" id="{72C89021-CFD1-4359-B321-B9BE4774E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134" y="2024491"/>
            <a:ext cx="830689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对话气泡: 圆角矩形 20">
            <a:extLst>
              <a:ext uri="{FF2B5EF4-FFF2-40B4-BE49-F238E27FC236}">
                <a16:creationId xmlns:a16="http://schemas.microsoft.com/office/drawing/2014/main" xmlns="" id="{429F4777-2035-4605-A65E-D24F1D8D5BE0}"/>
              </a:ext>
            </a:extLst>
          </p:cNvPr>
          <p:cNvSpPr/>
          <p:nvPr/>
        </p:nvSpPr>
        <p:spPr>
          <a:xfrm>
            <a:off x="4724400" y="2177718"/>
            <a:ext cx="3060000" cy="720000"/>
          </a:xfrm>
          <a:prstGeom prst="wedgeRoundRectCallout">
            <a:avLst>
              <a:gd name="adj1" fmla="val 60773"/>
              <a:gd name="adj2" fmla="val 1116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可以用图表示，也可用文字或数字记录。</a:t>
            </a:r>
            <a:endParaRPr lang="zh-CN" altLang="en-US" sz="2400" b="1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B9E2FA3-01D7-4B31-9F97-2847F5B8E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5603" y="3199131"/>
            <a:ext cx="1040857" cy="9850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DEDBBBF-630F-4BDD-B855-AAF130D87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8831" y="3200243"/>
            <a:ext cx="880405" cy="98509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1AED3AF-D332-41B0-A3BA-D28F878797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1313" y="3218140"/>
            <a:ext cx="951251" cy="98202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91C3115-765D-404F-AB29-B376829D7E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1261" y="3201948"/>
            <a:ext cx="952056" cy="98228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F594A3AB-8A84-4CC1-A18F-77C02F0D74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3459" y="3221781"/>
            <a:ext cx="862807" cy="97048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704ECA82-9144-4CEB-BAFE-AFD2CE119C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0123" y="3183435"/>
            <a:ext cx="890639" cy="101672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6DE288E9-C8ED-4839-BF1B-ADE89AC127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6431" y="3201095"/>
            <a:ext cx="862807" cy="960764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11" action="ppaction://hlinksldjump"/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1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8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9BAF08F1-1BD3-4331-ADF2-B74237CDA857}"/>
              </a:ext>
            </a:extLst>
          </p:cNvPr>
          <p:cNvSpPr/>
          <p:nvPr/>
        </p:nvSpPr>
        <p:spPr>
          <a:xfrm>
            <a:off x="3499003" y="398439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活动二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xmlns="" id="{AAEDFD46-1918-418E-A312-7F0982E42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68" y="931024"/>
            <a:ext cx="3243707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交流记录情况。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xmlns="" id="{8CB00EC4-4750-42C8-A279-4D7AFDA32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061" y="1497027"/>
            <a:ext cx="563091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小组交流自己的记录情况。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xmlns="" id="{9515FA5C-B8B3-45D6-BD01-21F26757D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060" y="1952362"/>
            <a:ext cx="563091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展示并交流自己的记录结果。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81115AF-10DF-4A0D-A8E1-5E762FE19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019" y="2453435"/>
            <a:ext cx="3088301" cy="199402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8BF9675-1FF0-4167-A285-7007672B6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560" y="2399005"/>
            <a:ext cx="3050619" cy="205424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273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9BAF08F1-1BD3-4331-ADF2-B74237CDA857}"/>
              </a:ext>
            </a:extLst>
          </p:cNvPr>
          <p:cNvSpPr/>
          <p:nvPr/>
        </p:nvSpPr>
        <p:spPr>
          <a:xfrm>
            <a:off x="3499003" y="398439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活动二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xmlns="" id="{8CB00EC4-4750-42C8-A279-4D7AFDA32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859" y="1431711"/>
            <a:ext cx="761613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小组交流从活动记录中学到了哪些知识？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973F2BED-C6D1-4E0F-AB31-ABA92BCB5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6568" y="2507042"/>
            <a:ext cx="1143868" cy="14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ACB8ADDA-08C7-49D3-A6AB-A4E8BDDD5A63}"/>
              </a:ext>
            </a:extLst>
          </p:cNvPr>
          <p:cNvSpPr/>
          <p:nvPr/>
        </p:nvSpPr>
        <p:spPr>
          <a:xfrm>
            <a:off x="1640632" y="2222206"/>
            <a:ext cx="3384000" cy="1188000"/>
          </a:xfrm>
          <a:prstGeom prst="wedgeRoundRectCallout">
            <a:avLst>
              <a:gd name="adj1" fmla="val -56669"/>
              <a:gd name="adj2" fmla="val 4970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天气预报对我们的生活很重要，我可以根据天气情况提前做好准备。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xmlns="" id="{F5C90B57-9D31-406E-9CAC-659D60720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553" y="3029956"/>
            <a:ext cx="830689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D4A55EC6-21F9-45B1-BE14-CC6EE8C78D10}"/>
              </a:ext>
            </a:extLst>
          </p:cNvPr>
          <p:cNvSpPr/>
          <p:nvPr/>
        </p:nvSpPr>
        <p:spPr>
          <a:xfrm>
            <a:off x="5113850" y="2262265"/>
            <a:ext cx="2448000" cy="1116000"/>
          </a:xfrm>
          <a:prstGeom prst="wedgeRoundRectCallout">
            <a:avLst>
              <a:gd name="adj1" fmla="val 49733"/>
              <a:gd name="adj2" fmla="val 648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认识了一些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不常见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的天气符号，如雾、沙尘暴。</a:t>
            </a:r>
            <a:endParaRPr lang="zh-CN" altLang="en-US" sz="24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TextBox 15">
            <a:extLst>
              <a:ext uri="{FF2B5EF4-FFF2-40B4-BE49-F238E27FC236}">
                <a16:creationId xmlns:a16="http://schemas.microsoft.com/office/drawing/2014/main" xmlns="" id="{AAEDFD46-1918-418E-A312-7F0982E42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68" y="931024"/>
            <a:ext cx="3243707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交流记录情况。</a:t>
            </a:r>
          </a:p>
        </p:txBody>
      </p:sp>
    </p:spTree>
    <p:extLst>
      <p:ext uri="{BB962C8B-B14F-4D97-AF65-F5344CB8AC3E}">
        <p14:creationId xmlns:p14="http://schemas.microsoft.com/office/powerpoint/2010/main" val="396622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9BAF08F1-1BD3-4331-ADF2-B74237CDA857}"/>
              </a:ext>
            </a:extLst>
          </p:cNvPr>
          <p:cNvSpPr/>
          <p:nvPr/>
        </p:nvSpPr>
        <p:spPr>
          <a:xfrm>
            <a:off x="3499003" y="387553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活动三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xmlns="" id="{AAEDFD46-1918-418E-A312-7F0982E42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971" y="952796"/>
            <a:ext cx="4645688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整理收集数据，计算温差。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5E0DA8CE-84A0-40E5-91D2-EA31C963C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16927"/>
              </p:ext>
            </p:extLst>
          </p:nvPr>
        </p:nvGraphicFramePr>
        <p:xfrm>
          <a:off x="1402589" y="1660317"/>
          <a:ext cx="6095997" cy="2270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6">
                  <a:extLst>
                    <a:ext uri="{9D8B030D-6E8A-4147-A177-3AD203B41FA5}">
                      <a16:colId xmlns:a16="http://schemas.microsoft.com/office/drawing/2014/main" xmlns="" val="240789007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22385128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399130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40764852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20905417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88090065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04034545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868372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日  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45002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天气情况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8761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最高气温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4592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最低气温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3732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温差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9110487"/>
                  </a:ext>
                </a:extLst>
              </a:tr>
            </a:tbl>
          </a:graphicData>
        </a:graphic>
      </p:graphicFrame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CAF70E78-D70A-45D8-939D-727679412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789" y="1660317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6D20EE0B-01E7-4F1B-939E-2CA4BC4A8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256" y="2057010"/>
            <a:ext cx="9325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多云转阴</a:t>
            </a:r>
          </a:p>
        </p:txBody>
      </p: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22B87A4C-556D-4B2F-BD77-D1BD35A49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4989" y="2576927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56">
            <a:extLst>
              <a:ext uri="{FF2B5EF4-FFF2-40B4-BE49-F238E27FC236}">
                <a16:creationId xmlns:a16="http://schemas.microsoft.com/office/drawing/2014/main" xmlns="" id="{7B310B91-D897-441A-848B-F555C36A0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26" y="3074966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5B81D5E-277D-42D2-A280-30FC190B9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7401" y="1674795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56">
            <a:extLst>
              <a:ext uri="{FF2B5EF4-FFF2-40B4-BE49-F238E27FC236}">
                <a16:creationId xmlns:a16="http://schemas.microsoft.com/office/drawing/2014/main" xmlns="" id="{6FB7D0AA-8C76-4EA2-AF21-CC43D5FF2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0190" y="1652421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56">
            <a:extLst>
              <a:ext uri="{FF2B5EF4-FFF2-40B4-BE49-F238E27FC236}">
                <a16:creationId xmlns:a16="http://schemas.microsoft.com/office/drawing/2014/main" xmlns="" id="{36ABFE80-5B9E-4AA2-85BB-CA3BFA1B0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7381" y="1652421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56">
            <a:extLst>
              <a:ext uri="{FF2B5EF4-FFF2-40B4-BE49-F238E27FC236}">
                <a16:creationId xmlns:a16="http://schemas.microsoft.com/office/drawing/2014/main" xmlns="" id="{16A3A3C4-03CE-4BF7-8B17-41CD9BE73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8314" y="1652421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:a16="http://schemas.microsoft.com/office/drawing/2014/main" xmlns="" id="{53537782-7CDF-4F0F-A98C-D2A94D7F5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0653" y="1674795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29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56">
            <a:extLst>
              <a:ext uri="{FF2B5EF4-FFF2-40B4-BE49-F238E27FC236}">
                <a16:creationId xmlns:a16="http://schemas.microsoft.com/office/drawing/2014/main" xmlns="" id="{61746FD0-36A2-4199-BF36-C0B640573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2426" y="1660317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56">
            <a:extLst>
              <a:ext uri="{FF2B5EF4-FFF2-40B4-BE49-F238E27FC236}">
                <a16:creationId xmlns:a16="http://schemas.microsoft.com/office/drawing/2014/main" xmlns="" id="{625F5BAF-C00E-44C1-ABCE-5B673398B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6508" y="2050752"/>
            <a:ext cx="552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阵雨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A8D1D78C-E523-4393-95F5-EE4911D45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9650" y="2067474"/>
            <a:ext cx="552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阵雨</a:t>
            </a:r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xmlns="" id="{978CD96E-DC9D-4119-9830-71CCE4C94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310" y="2062307"/>
            <a:ext cx="552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阵雨</a:t>
            </a: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E53D04EE-B852-47D3-89B6-B3FF78AAD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7772" y="2076592"/>
            <a:ext cx="552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阵雨</a:t>
            </a: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927BE38D-BF0A-41FE-B9A2-1896A805C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4678" y="2076592"/>
            <a:ext cx="9325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阴转多云</a:t>
            </a: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27135760-ECB2-4B23-9AD8-2F7EEE6F2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6208" y="2058605"/>
            <a:ext cx="552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多云</a:t>
            </a:r>
          </a:p>
        </p:txBody>
      </p:sp>
      <p:sp>
        <p:nvSpPr>
          <p:cNvPr id="40" name="TextBox 56">
            <a:extLst>
              <a:ext uri="{FF2B5EF4-FFF2-40B4-BE49-F238E27FC236}">
                <a16:creationId xmlns:a16="http://schemas.microsoft.com/office/drawing/2014/main" xmlns="" id="{1B8CC9AD-4DBB-47FB-B9A6-8D75BF70B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6733" y="2575002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29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348DDF0A-18BD-4EE7-90F9-303F10EB9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9836" y="3057318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TextBox 56">
            <a:extLst>
              <a:ext uri="{FF2B5EF4-FFF2-40B4-BE49-F238E27FC236}">
                <a16:creationId xmlns:a16="http://schemas.microsoft.com/office/drawing/2014/main" xmlns="" id="{96128E71-7F3A-43ED-AA6C-0673C12EC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566" y="257141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29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:a16="http://schemas.microsoft.com/office/drawing/2014/main" xmlns="" id="{2E112A6D-7B1A-4356-90A4-FC889D281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027" y="3074342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98D024FE-5C44-4406-BBD8-E10F74C27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7011" y="2598965"/>
            <a:ext cx="488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Box 56">
            <a:extLst>
              <a:ext uri="{FF2B5EF4-FFF2-40B4-BE49-F238E27FC236}">
                <a16:creationId xmlns:a16="http://schemas.microsoft.com/office/drawing/2014/main" xmlns="" id="{B88E4C64-8A03-4201-AF07-ECA7E8298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218" y="3074342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:a16="http://schemas.microsoft.com/office/drawing/2014/main" xmlns="" id="{F5D01196-CC15-4E1F-9DB1-ECD5D0B43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1771" y="2591030"/>
            <a:ext cx="488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xmlns="" id="{7050A509-FF37-413D-AF64-BCF4C8920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5374" y="3074941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2D39FBE8-093F-41FA-99EB-C559362FC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6531" y="2560632"/>
            <a:ext cx="488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:a16="http://schemas.microsoft.com/office/drawing/2014/main" xmlns="" id="{8AF53A85-B42E-4632-A85E-5AE41E02E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924" y="3074966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TextBox 56">
            <a:extLst>
              <a:ext uri="{FF2B5EF4-FFF2-40B4-BE49-F238E27FC236}">
                <a16:creationId xmlns:a16="http://schemas.microsoft.com/office/drawing/2014/main" xmlns="" id="{1F324682-1D9F-4429-8717-E61B7D408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420" y="2551384"/>
            <a:ext cx="4880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:a16="http://schemas.microsoft.com/office/drawing/2014/main" xmlns="" id="{1272A855-C96B-40CB-97C8-649E652FC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023" y="3074966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对话气泡: 圆角矩形 51">
            <a:extLst>
              <a:ext uri="{FF2B5EF4-FFF2-40B4-BE49-F238E27FC236}">
                <a16:creationId xmlns:a16="http://schemas.microsoft.com/office/drawing/2014/main" xmlns="" id="{C10C00B2-F2B9-420B-8396-81008525CCEB}"/>
              </a:ext>
            </a:extLst>
          </p:cNvPr>
          <p:cNvSpPr/>
          <p:nvPr/>
        </p:nvSpPr>
        <p:spPr>
          <a:xfrm>
            <a:off x="751989" y="4091506"/>
            <a:ext cx="3427625" cy="676345"/>
          </a:xfrm>
          <a:prstGeom prst="wedgeRoundRectCallout">
            <a:avLst>
              <a:gd name="adj1" fmla="val 56499"/>
              <a:gd name="adj2" fmla="val -9197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温差指的是最高气温和最低气温的温度差。</a:t>
            </a:r>
          </a:p>
        </p:txBody>
      </p:sp>
      <p:sp>
        <p:nvSpPr>
          <p:cNvPr id="53" name="TextBox 56">
            <a:extLst>
              <a:ext uri="{FF2B5EF4-FFF2-40B4-BE49-F238E27FC236}">
                <a16:creationId xmlns:a16="http://schemas.microsoft.com/office/drawing/2014/main" xmlns="" id="{B1DD8819-86FE-45B4-BE31-4025FBFC6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139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TextBox 56">
            <a:extLst>
              <a:ext uri="{FF2B5EF4-FFF2-40B4-BE49-F238E27FC236}">
                <a16:creationId xmlns:a16="http://schemas.microsoft.com/office/drawing/2014/main" xmlns="" id="{30358CEB-E375-45F3-9D65-B38B7BA0F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544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TextBox 56">
            <a:extLst>
              <a:ext uri="{FF2B5EF4-FFF2-40B4-BE49-F238E27FC236}">
                <a16:creationId xmlns:a16="http://schemas.microsoft.com/office/drawing/2014/main" xmlns="" id="{BC6A7910-E4FD-4792-A2A2-9969CB55B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165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TextBox 56">
            <a:extLst>
              <a:ext uri="{FF2B5EF4-FFF2-40B4-BE49-F238E27FC236}">
                <a16:creationId xmlns:a16="http://schemas.microsoft.com/office/drawing/2014/main" xmlns="" id="{F412DF44-4BE2-46A0-8A5D-1629F47F5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7087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669550C-6AAE-4129-A2A4-DD02779DA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233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TextBox 56">
            <a:extLst>
              <a:ext uri="{FF2B5EF4-FFF2-40B4-BE49-F238E27FC236}">
                <a16:creationId xmlns:a16="http://schemas.microsoft.com/office/drawing/2014/main" xmlns="" id="{79FB895C-CC5F-4E1C-87A4-F794D13B1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1820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" name="TextBox 56">
            <a:extLst>
              <a:ext uri="{FF2B5EF4-FFF2-40B4-BE49-F238E27FC236}">
                <a16:creationId xmlns:a16="http://schemas.microsoft.com/office/drawing/2014/main" xmlns="" id="{CEEFE879-829D-419C-BE29-940EC9186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571" y="3529150"/>
            <a:ext cx="4608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1" name="图片 6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663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9BAF08F1-1BD3-4331-ADF2-B74237CDA857}"/>
              </a:ext>
            </a:extLst>
          </p:cNvPr>
          <p:cNvSpPr/>
          <p:nvPr/>
        </p:nvSpPr>
        <p:spPr>
          <a:xfrm>
            <a:off x="3499003" y="398439"/>
            <a:ext cx="1857727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活动三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xmlns="" id="{AAEDFD46-1918-418E-A312-7F0982E42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429" y="1007226"/>
            <a:ext cx="3679236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计算温差。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5E0DA8CE-84A0-40E5-91D2-EA31C963C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238547"/>
              </p:ext>
            </p:extLst>
          </p:nvPr>
        </p:nvGraphicFramePr>
        <p:xfrm>
          <a:off x="1195052" y="2262475"/>
          <a:ext cx="6095997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6">
                  <a:extLst>
                    <a:ext uri="{9D8B030D-6E8A-4147-A177-3AD203B41FA5}">
                      <a16:colId xmlns:a16="http://schemas.microsoft.com/office/drawing/2014/main" xmlns="" val="240789007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22385128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399130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340764852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220905417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88090065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04034545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xmlns="" val="1868372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最高气温</a:t>
                      </a:r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4592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最低气温</a:t>
                      </a:r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-3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-9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-7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3732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温差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9110487"/>
                  </a:ext>
                </a:extLst>
              </a:tr>
            </a:tbl>
          </a:graphicData>
        </a:graphic>
      </p:graphicFrame>
      <p:sp>
        <p:nvSpPr>
          <p:cNvPr id="52" name="对话气泡: 圆角矩形 51">
            <a:extLst>
              <a:ext uri="{FF2B5EF4-FFF2-40B4-BE49-F238E27FC236}">
                <a16:creationId xmlns:a16="http://schemas.microsoft.com/office/drawing/2014/main" xmlns="" id="{C10C00B2-F2B9-420B-8396-81008525CCEB}"/>
              </a:ext>
            </a:extLst>
          </p:cNvPr>
          <p:cNvSpPr/>
          <p:nvPr/>
        </p:nvSpPr>
        <p:spPr>
          <a:xfrm>
            <a:off x="700021" y="3906586"/>
            <a:ext cx="3727845" cy="676345"/>
          </a:xfrm>
          <a:prstGeom prst="wedgeRoundRectCallout">
            <a:avLst>
              <a:gd name="adj1" fmla="val 71629"/>
              <a:gd name="adj2" fmla="val -6832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最高气温和最低气温是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异号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，去掉符号两数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相加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3" name="TextBox 56">
            <a:extLst>
              <a:ext uri="{FF2B5EF4-FFF2-40B4-BE49-F238E27FC236}">
                <a16:creationId xmlns:a16="http://schemas.microsoft.com/office/drawing/2014/main" xmlns="" id="{B1DD8819-86FE-45B4-BE31-4025FBFC6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1938" y="3489575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TextBox 56">
            <a:extLst>
              <a:ext uri="{FF2B5EF4-FFF2-40B4-BE49-F238E27FC236}">
                <a16:creationId xmlns:a16="http://schemas.microsoft.com/office/drawing/2014/main" xmlns="" id="{30358CEB-E375-45F3-9D65-B38B7BA0F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2067" y="3489575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TextBox 56">
            <a:extLst>
              <a:ext uri="{FF2B5EF4-FFF2-40B4-BE49-F238E27FC236}">
                <a16:creationId xmlns:a16="http://schemas.microsoft.com/office/drawing/2014/main" xmlns="" id="{BC6A7910-E4FD-4792-A2A2-9969CB55B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5425" y="3490193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TextBox 56">
            <a:extLst>
              <a:ext uri="{FF2B5EF4-FFF2-40B4-BE49-F238E27FC236}">
                <a16:creationId xmlns:a16="http://schemas.microsoft.com/office/drawing/2014/main" xmlns="" id="{F412DF44-4BE2-46A0-8A5D-1629F47F5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901" y="3489575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1" name="对话气泡: 圆角矩形 60">
            <a:extLst>
              <a:ext uri="{FF2B5EF4-FFF2-40B4-BE49-F238E27FC236}">
                <a16:creationId xmlns:a16="http://schemas.microsoft.com/office/drawing/2014/main" xmlns="" id="{BBA0A0D1-AB04-4ED8-9717-4019926C001D}"/>
              </a:ext>
            </a:extLst>
          </p:cNvPr>
          <p:cNvSpPr/>
          <p:nvPr/>
        </p:nvSpPr>
        <p:spPr>
          <a:xfrm>
            <a:off x="3181871" y="1338117"/>
            <a:ext cx="3900081" cy="756000"/>
          </a:xfrm>
          <a:prstGeom prst="wedgeRoundRectCallout">
            <a:avLst>
              <a:gd name="adj1" fmla="val -51356"/>
              <a:gd name="adj2" fmla="val 723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最高气温和最低气温是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，去掉符号两数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66" name="TextBox 56">
            <a:extLst>
              <a:ext uri="{FF2B5EF4-FFF2-40B4-BE49-F238E27FC236}">
                <a16:creationId xmlns:a16="http://schemas.microsoft.com/office/drawing/2014/main" xmlns="" id="{57F0A520-23B9-499A-988C-C8C9F55AA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5322" y="3473731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7" name="TextBox 56">
            <a:extLst>
              <a:ext uri="{FF2B5EF4-FFF2-40B4-BE49-F238E27FC236}">
                <a16:creationId xmlns:a16="http://schemas.microsoft.com/office/drawing/2014/main" xmlns="" id="{6FB8B1F3-82A3-42B6-A149-BE57B805E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680" y="3473731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TextBox 56">
            <a:extLst>
              <a:ext uri="{FF2B5EF4-FFF2-40B4-BE49-F238E27FC236}">
                <a16:creationId xmlns:a16="http://schemas.microsoft.com/office/drawing/2014/main" xmlns="" id="{0F28EFCE-91C3-4D05-B1F8-FDC0570EE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9414" y="3471478"/>
            <a:ext cx="460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87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/>
      <p:bldP spid="54" grpId="0"/>
      <p:bldP spid="55" grpId="0"/>
      <p:bldP spid="56" grpId="0"/>
      <p:bldP spid="61" grpId="0" animBg="1"/>
      <p:bldP spid="66" grpId="0"/>
      <p:bldP spid="67" grpId="0"/>
      <p:bldP spid="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:a16="http://schemas.microsoft.com/office/drawing/2014/main" xmlns="" id="{D4444B1C-A662-43B6-B352-8F8FED2CE84B}"/>
              </a:ext>
            </a:extLst>
          </p:cNvPr>
          <p:cNvSpPr/>
          <p:nvPr/>
        </p:nvSpPr>
        <p:spPr>
          <a:xfrm>
            <a:off x="3398520" y="395530"/>
            <a:ext cx="2499863" cy="657350"/>
          </a:xfrm>
          <a:prstGeom prst="wedgeRoundRectCallout">
            <a:avLst>
              <a:gd name="adj1" fmla="val 38746"/>
              <a:gd name="adj2" fmla="val -4765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问题讨论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8D424CA2-F114-4F2D-B5EA-B19EBF169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982" y="1018112"/>
            <a:ext cx="6765889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预报的天气情况是每天的实际情况吗？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9BDC4F2C-5C0C-4349-A81A-6BE09F233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512" y="1851438"/>
            <a:ext cx="1208473" cy="148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740832A5-C3C0-4952-B3F0-7310322EC2A6}"/>
              </a:ext>
            </a:extLst>
          </p:cNvPr>
          <p:cNvSpPr/>
          <p:nvPr/>
        </p:nvSpPr>
        <p:spPr>
          <a:xfrm>
            <a:off x="1838267" y="1599259"/>
            <a:ext cx="6527224" cy="1244425"/>
          </a:xfrm>
          <a:prstGeom prst="wedgeRoundRectCallout">
            <a:avLst>
              <a:gd name="adj1" fmla="val -54375"/>
              <a:gd name="adj2" fmla="val 2988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基本上能反映每天的实际情况，但也有可能出现误差。天气预报是对未来天气的预则，有时会出现偏差。随着科学技术的发展，气象事业的进步，现在的天气预报已越来越接近现实。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C7D79748-81D4-40C1-B901-03762527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00" y="3162226"/>
            <a:ext cx="720577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为什么有些同学记录的同一天的情况不一样？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xmlns="" id="{085522A0-DF28-4B5D-A1A2-0DC6F94DC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6070" y="3608961"/>
            <a:ext cx="830689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09732EBC-DDC6-4834-BB1F-8E82C4884840}"/>
              </a:ext>
            </a:extLst>
          </p:cNvPr>
          <p:cNvSpPr/>
          <p:nvPr/>
        </p:nvSpPr>
        <p:spPr>
          <a:xfrm>
            <a:off x="1719253" y="3785654"/>
            <a:ext cx="5970262" cy="684000"/>
          </a:xfrm>
          <a:prstGeom prst="wedgeRoundRectCallout">
            <a:avLst>
              <a:gd name="adj1" fmla="val -55951"/>
              <a:gd name="adj2" fmla="val -61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查询的途径或者查询的时间不同。不同途径可能查询的结果不同。同一途径，可能查询的时间不同。</a:t>
            </a:r>
            <a:endParaRPr lang="zh-CN" altLang="en-US" sz="20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975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3884</TotalTime>
  <Pages>0</Pages>
  <Words>688</Words>
  <Characters>0</Characters>
  <Application>Microsoft Office PowerPoint</Application>
  <DocSecurity>0</DocSecurity>
  <PresentationFormat>全屏显示(16:9)</PresentationFormat>
  <Lines>0</Lines>
  <Paragraphs>136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lcj</dc:creator>
  <cp:keywords/>
  <dc:description/>
  <cp:lastModifiedBy>Administrator</cp:lastModifiedBy>
  <cp:revision>944</cp:revision>
  <dcterms:created xsi:type="dcterms:W3CDTF">2016-06-05T01:28:05Z</dcterms:created>
  <dcterms:modified xsi:type="dcterms:W3CDTF">2018-10-31T07:29:39Z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2052-9.1.0.4517</vt:lpwstr>
  </property>
</Properties>
</file>